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2"/>
  </p:notesMasterIdLst>
  <p:sldIdLst>
    <p:sldId id="258" r:id="rId3"/>
    <p:sldId id="278" r:id="rId4"/>
    <p:sldId id="279" r:id="rId5"/>
    <p:sldId id="280" r:id="rId6"/>
    <p:sldId id="277" r:id="rId7"/>
    <p:sldId id="282" r:id="rId8"/>
    <p:sldId id="283" r:id="rId9"/>
    <p:sldId id="281" r:id="rId10"/>
    <p:sldId id="273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056" y="67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1606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743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2800" i="1"/>
            </a:lvl1pPr>
          </a:lstStyle>
          <a:p>
            <a:r>
              <a:t>–Johnny Appleseed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1954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7"/>
          </p:nvPr>
        </p:nvSpPr>
        <p:spPr>
          <a:xfrm>
            <a:off x="1422400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30" name="Shape 30"/>
          <p:cNvSpPr>
            <a:spLocks noGrp="1"/>
          </p:cNvSpPr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10184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7"/>
          </p:nvPr>
        </p:nvSpPr>
        <p:spPr>
          <a:xfrm>
            <a:off x="1419408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0588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15893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1397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8173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7"/>
          </p:nvPr>
        </p:nvSpPr>
        <p:spPr>
          <a:xfrm>
            <a:off x="1422400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30" name="Shape 30"/>
          <p:cNvSpPr>
            <a:spLocks noGrp="1"/>
          </p:cNvSpPr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4022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550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98185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2467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88482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2800" i="1"/>
            </a:lvl1pPr>
          </a:lstStyle>
          <a:p>
            <a:r>
              <a:t>–Johnny Appleseed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61263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23982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78863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75390" lvl="1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950781" lvl="3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438476" lvl="4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926171" lvl="5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13867" lvl="6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01562" lvl="7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389257" lvl="8" indent="-36577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9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7"/>
          </p:nvPr>
        </p:nvSpPr>
        <p:spPr>
          <a:xfrm>
            <a:off x="1419408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352743" y="9476689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352743" y="9476689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16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ransition spd="med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8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mailto:enubel@unr.edu" TargetMode="External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8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3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5779">
              <a:defRPr sz="3780"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2112"/>
            </a:pPr>
            <a:endParaRPr/>
          </a:p>
        </p:txBody>
      </p:sp>
      <p:pic>
        <p:nvPicPr>
          <p:cNvPr id="177" name="4949442054_16b0f5f5e3_b.jpg"/>
          <p:cNvPicPr>
            <a:picLocks noChangeAspect="1"/>
          </p:cNvPicPr>
          <p:nvPr/>
        </p:nvPicPr>
        <p:blipFill>
          <a:blip r:embed="rId4">
            <a:extLst/>
          </a:blip>
          <a:srcRect l="22167" r="5273" b="6734"/>
          <a:stretch>
            <a:fillRect/>
          </a:stretch>
        </p:blipFill>
        <p:spPr>
          <a:xfrm>
            <a:off x="0" y="0"/>
            <a:ext cx="7924800" cy="6794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8871023059_fe5efc14eb_k.jpg"/>
          <p:cNvPicPr>
            <a:picLocks noChangeAspect="1"/>
          </p:cNvPicPr>
          <p:nvPr/>
        </p:nvPicPr>
        <p:blipFill>
          <a:blip r:embed="rId5">
            <a:extLst/>
          </a:blip>
          <a:srcRect l="12015" t="2734" r="2645" b="10807"/>
          <a:stretch>
            <a:fillRect/>
          </a:stretch>
        </p:blipFill>
        <p:spPr>
          <a:xfrm>
            <a:off x="6613343" y="0"/>
            <a:ext cx="6395427" cy="679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28292064392_3bcfaeb0c0_k.jpg"/>
          <p:cNvPicPr>
            <a:picLocks noChangeAspect="1"/>
          </p:cNvPicPr>
          <p:nvPr/>
        </p:nvPicPr>
        <p:blipFill>
          <a:blip r:embed="rId6">
            <a:extLst/>
          </a:blip>
          <a:srcRect t="42141" b="14680"/>
          <a:stretch>
            <a:fillRect/>
          </a:stretch>
        </p:blipFill>
        <p:spPr>
          <a:xfrm>
            <a:off x="0" y="6572250"/>
            <a:ext cx="13004800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Tier 1 201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47307" y="92455"/>
            <a:ext cx="1460500" cy="146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Top Tier World Wide Butt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73715" y="3810021"/>
            <a:ext cx="1781169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Best Global University Button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47307" y="5390224"/>
            <a:ext cx="1554182" cy="161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279400" y="7048500"/>
            <a:ext cx="4965700" cy="8509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08940">
              <a:lnSpc>
                <a:spcPct val="90000"/>
              </a:lnSpc>
              <a:defRPr sz="5040" cap="all">
                <a:solidFill>
                  <a:srgbClr val="000000"/>
                </a:solidFill>
              </a:defRPr>
            </a:lvl1pPr>
          </a:lstStyle>
          <a:p>
            <a:r>
              <a:rPr dirty="0"/>
              <a:t>est. 1874</a:t>
            </a:r>
          </a:p>
        </p:txBody>
      </p:sp>
      <p:sp>
        <p:nvSpPr>
          <p:cNvPr id="184" name="Shape 184"/>
          <p:cNvSpPr/>
          <p:nvPr/>
        </p:nvSpPr>
        <p:spPr>
          <a:xfrm>
            <a:off x="5308600" y="7895771"/>
            <a:ext cx="7353300" cy="6858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>
              <a:lnSpc>
                <a:spcPct val="150000"/>
              </a:lnSpc>
              <a:defRPr sz="4200" cap="all">
                <a:solidFill>
                  <a:srgbClr val="000000"/>
                </a:solidFill>
              </a:defRPr>
            </a:lvl1pPr>
          </a:lstStyle>
          <a:p>
            <a:r>
              <a:rPr lang="en-US" sz="3200" dirty="0" smtClean="0"/>
              <a:t>17</a:t>
            </a:r>
            <a:r>
              <a:rPr sz="3200" dirty="0" smtClean="0"/>
              <a:t>:1 STUDENT-TO-FACULTY </a:t>
            </a:r>
            <a:r>
              <a:rPr sz="3200" dirty="0"/>
              <a:t>RATIO</a:t>
            </a:r>
          </a:p>
        </p:txBody>
      </p:sp>
      <p:sp>
        <p:nvSpPr>
          <p:cNvPr id="185" name="Shape 185"/>
          <p:cNvSpPr/>
          <p:nvPr/>
        </p:nvSpPr>
        <p:spPr>
          <a:xfrm>
            <a:off x="279400" y="8750300"/>
            <a:ext cx="4927600" cy="5588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33679">
              <a:lnSpc>
                <a:spcPct val="90000"/>
              </a:lnSpc>
              <a:defRPr sz="3080" cap="all">
                <a:solidFill>
                  <a:srgbClr val="000000"/>
                </a:solidFill>
              </a:defRPr>
            </a:lvl1pPr>
          </a:lstStyle>
          <a:p>
            <a:r>
              <a:rPr dirty="0"/>
              <a:t>290 acre campus</a:t>
            </a:r>
          </a:p>
        </p:txBody>
      </p:sp>
      <p:sp>
        <p:nvSpPr>
          <p:cNvPr id="186" name="Shape 186"/>
          <p:cNvSpPr/>
          <p:nvPr/>
        </p:nvSpPr>
        <p:spPr>
          <a:xfrm>
            <a:off x="5207000" y="8585200"/>
            <a:ext cx="7493000" cy="7112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33679">
              <a:lnSpc>
                <a:spcPct val="90000"/>
              </a:lnSpc>
              <a:defRPr sz="3040" cap="all">
                <a:solidFill>
                  <a:srgbClr val="000000"/>
                </a:solidFill>
              </a:defRPr>
            </a:lvl1pPr>
          </a:lstStyle>
          <a:p>
            <a:r>
              <a:rPr sz="3200" dirty="0"/>
              <a:t>60+ Research facilities</a:t>
            </a:r>
          </a:p>
        </p:txBody>
      </p:sp>
      <p:sp>
        <p:nvSpPr>
          <p:cNvPr id="187" name="Shape 187"/>
          <p:cNvSpPr/>
          <p:nvPr/>
        </p:nvSpPr>
        <p:spPr>
          <a:xfrm>
            <a:off x="279400" y="7899400"/>
            <a:ext cx="5054600" cy="8509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>
            <a:lvl1pPr defTabSz="408940">
              <a:lnSpc>
                <a:spcPct val="90000"/>
              </a:lnSpc>
              <a:defRPr sz="5040" cap="all">
                <a:solidFill>
                  <a:srgbClr val="000000"/>
                </a:solidFill>
              </a:defRPr>
            </a:lvl1pPr>
          </a:lstStyle>
          <a:p>
            <a:r>
              <a:rPr dirty="0" smtClean="0"/>
              <a:t>21,</a:t>
            </a:r>
            <a:r>
              <a:rPr lang="en-US" dirty="0"/>
              <a:t>5</a:t>
            </a:r>
            <a:r>
              <a:rPr dirty="0" smtClean="0"/>
              <a:t>00 </a:t>
            </a:r>
            <a:r>
              <a:rPr dirty="0"/>
              <a:t>STUDENTS</a:t>
            </a:r>
          </a:p>
        </p:txBody>
      </p:sp>
      <p:sp>
        <p:nvSpPr>
          <p:cNvPr id="188" name="Shape 188"/>
          <p:cNvSpPr/>
          <p:nvPr/>
        </p:nvSpPr>
        <p:spPr>
          <a:xfrm>
            <a:off x="5245100" y="7070271"/>
            <a:ext cx="7442200" cy="843642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38835">
              <a:lnSpc>
                <a:spcPct val="90000"/>
              </a:lnSpc>
              <a:defRPr sz="4408" cap="all">
                <a:solidFill>
                  <a:srgbClr val="000000"/>
                </a:solidFill>
              </a:defRPr>
            </a:lvl1pPr>
          </a:lstStyle>
          <a:p>
            <a:r>
              <a:rPr sz="3600" dirty="0" smtClean="0"/>
              <a:t>$</a:t>
            </a:r>
            <a:r>
              <a:rPr lang="en-US" sz="3600" dirty="0" smtClean="0"/>
              <a:t>850</a:t>
            </a:r>
            <a:r>
              <a:rPr sz="3600" dirty="0" smtClean="0"/>
              <a:t> </a:t>
            </a:r>
            <a:r>
              <a:rPr sz="3600" dirty="0"/>
              <a:t>million in new facilities</a:t>
            </a:r>
          </a:p>
        </p:txBody>
      </p:sp>
      <p:pic>
        <p:nvPicPr>
          <p:cNvPr id="1026" name="Picture 2" descr="https://dl.boxcloud.com/api/2.0/internal_files/498924318451/versions/528240354451/representations/png_paged_2048x2048/content/1.png?access_token=1!omor1rXoR-QipWegYHR_SANQ1722g9kIdq4oD3x_GXDGp6A4D1ma76-iDrbSC0u1Wb9RPOCFhNCk93TVqp-kq7mREBZH7Y76LQvBrngFoswjrPptTEGyqo9cSvntmJjV6NLxqLym9bNCo97CEfPBLfVZ_QtYakGwhOCfBljREJdg_FkBZetOHyiJZPO6Aj0Sw8oClhIhdim-BYK9i5xGIcnEPPJbDUKszotSGrhH-1V876AbTGYUEvvTuWL9saI8H-Ly7dyfq4ET3YWf8M05z84WvKgPQPFA6mWodxyX1FFi7CSSZbMPOg2JUiUQazon2chGFet60xmoSjV3TwOZ3dRWdwNK8u1juWhL_tq3qX9ughQTCWj9IF-Ajyl-F7PPMyHDgluK89i2fH8bw5xmEnE_sIV5UQKwCbgH0dA9opDkFLX0XbEx16CYMt1sYp6hUVe2Uyi584iR2lA3w-XByKPiaMJEpVErFRnw3UAmq9W7uDAbiHQ54e57GBmbP7uqqk0Ti2ogZs9SqDG0Nf8873fUDZ_LMyffpikdlkJmh4EkpEufOAEd32CAAiZwU70K&amp;box_client_name=box-content-preview&amp;box_client_version=2.18.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83" y="1585846"/>
            <a:ext cx="1646732" cy="16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nevada_wolfpack.png"/>
          <p:cNvPicPr>
            <a:picLocks noChangeAspect="1"/>
          </p:cNvPicPr>
          <p:nvPr/>
        </p:nvPicPr>
        <p:blipFill>
          <a:blip r:embed="rId11">
            <a:extLst/>
          </a:blip>
          <a:srcRect t="11981" b="11520"/>
          <a:stretch>
            <a:fillRect/>
          </a:stretch>
        </p:blipFill>
        <p:spPr>
          <a:xfrm>
            <a:off x="9982200" y="266700"/>
            <a:ext cx="2755900" cy="2108200"/>
          </a:xfrm>
          <a:prstGeom prst="rect">
            <a:avLst/>
          </a:prstGeom>
          <a:ln w="25400">
            <a:miter lim="400000"/>
          </a:ln>
        </p:spPr>
      </p:pic>
      <p:sp>
        <p:nvSpPr>
          <p:cNvPr id="18" name="Shape 170"/>
          <p:cNvSpPr txBox="1">
            <a:spLocks/>
          </p:cNvSpPr>
          <p:nvPr/>
        </p:nvSpPr>
        <p:spPr>
          <a:xfrm>
            <a:off x="10299700" y="2199592"/>
            <a:ext cx="2120900" cy="81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40000"/>
              <a:buFontTx/>
              <a:buBlip>
                <a:blip r:embed="rId12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defTabSz="391414" hangingPunct="1">
              <a:spcBef>
                <a:spcPts val="0"/>
              </a:spcBef>
              <a:buSzTx/>
              <a:buFontTx/>
              <a:buNone/>
              <a:defRPr sz="2010">
                <a:latin typeface="Arial Hebrew Scholar"/>
                <a:ea typeface="Arial Hebrew Scholar"/>
                <a:cs typeface="Arial Hebrew Scholar"/>
                <a:sym typeface="Arial Hebrew Scholar"/>
              </a:defRPr>
            </a:pPr>
            <a:r>
              <a:rPr lang="en-US" sz="2010" dirty="0" smtClean="0">
                <a:solidFill>
                  <a:srgbClr val="FFFFFF"/>
                </a:solidFill>
                <a:latin typeface="Arial Hebrew Scholar"/>
                <a:ea typeface="Arial Hebrew Scholar"/>
                <a:cs typeface="Arial Hebrew Scholar"/>
                <a:sym typeface="Arial Hebrew Scholar"/>
              </a:rPr>
              <a:t>Elizabeth Nubel</a:t>
            </a:r>
          </a:p>
          <a:p>
            <a:pPr marL="0" indent="0" algn="ctr" defTabSz="391414" hangingPunct="1">
              <a:spcBef>
                <a:spcPts val="0"/>
              </a:spcBef>
              <a:buSzTx/>
              <a:buFontTx/>
              <a:buNone/>
              <a:defRPr sz="2010">
                <a:latin typeface="Arial Hebrew Scholar"/>
                <a:ea typeface="Arial Hebrew Scholar"/>
                <a:cs typeface="Arial Hebrew Scholar"/>
                <a:sym typeface="Arial Hebrew Scholar"/>
              </a:defRPr>
            </a:pPr>
            <a:r>
              <a:rPr lang="en-US" sz="2010" dirty="0" smtClean="0">
                <a:solidFill>
                  <a:srgbClr val="FFFFFF"/>
                </a:solidFill>
                <a:latin typeface="Arial Hebrew Scholar"/>
                <a:ea typeface="Arial Hebrew Scholar"/>
                <a:cs typeface="Arial Hebrew Scholar"/>
                <a:sym typeface="Arial Hebrew Scholar"/>
                <a:hlinkClick r:id="rId13"/>
              </a:rPr>
              <a:t>enubel@unr.edu</a:t>
            </a:r>
            <a:endParaRPr lang="en-US" sz="2010" dirty="0">
              <a:solidFill>
                <a:srgbClr val="FFFFFF"/>
              </a:solidFill>
              <a:latin typeface="Arial Hebrew Scholar"/>
              <a:ea typeface="Arial Hebrew Scholar"/>
              <a:cs typeface="Arial Hebrew Scholar"/>
              <a:sym typeface="Arial Hebrew Scholar"/>
              <a:hlinkClick r:id="rId13"/>
            </a:endParaRPr>
          </a:p>
        </p:txBody>
      </p:sp>
      <p:sp>
        <p:nvSpPr>
          <p:cNvPr id="19" name="Shape 168"/>
          <p:cNvSpPr txBox="1">
            <a:spLocks/>
          </p:cNvSpPr>
          <p:nvPr/>
        </p:nvSpPr>
        <p:spPr>
          <a:xfrm>
            <a:off x="228600" y="2917566"/>
            <a:ext cx="12471400" cy="13462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78358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37" b="1" i="0" u="none" strike="noStrike" cap="all" spc="0" baseline="0">
                <a:ln>
                  <a:noFill/>
                </a:ln>
                <a:solidFill>
                  <a:srgbClr val="DCDEE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l" defTabSz="5842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5C88A5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/>
            <a:r>
              <a:rPr lang="en-US" sz="6000" dirty="0" smtClean="0"/>
              <a:t>University of Nevada, Reno</a:t>
            </a:r>
            <a:endParaRPr lang="en-US" sz="6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0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ovie at Joe.jpg"/>
          <p:cNvPicPr>
            <a:picLocks noGrp="1"/>
          </p:cNvPicPr>
          <p:nvPr>
            <p:ph type="pic" idx="13"/>
          </p:nvPr>
        </p:nvPicPr>
        <p:blipFill>
          <a:blip r:embed="rId5">
            <a:extLst/>
          </a:blip>
          <a:srcRect l="13943" r="1394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6" name="Shape 256"/>
          <p:cNvSpPr/>
          <p:nvPr/>
        </p:nvSpPr>
        <p:spPr>
          <a:xfrm>
            <a:off x="419100" y="2284549"/>
            <a:ext cx="7391400" cy="5676900"/>
          </a:xfrm>
          <a:prstGeom prst="rect">
            <a:avLst/>
          </a:prstGeom>
          <a:solidFill>
            <a:srgbClr val="DCDEE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cap="all">
                <a:solidFill>
                  <a:srgbClr val="000000"/>
                </a:solidFill>
              </a:defRPr>
            </a:pPr>
            <a:r>
              <a:rPr kumimoji="0" sz="5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3.0 ACADEMIC </a:t>
            </a:r>
            <a:r>
              <a:rPr kumimoji="0" sz="5800" b="0" i="0" u="none" strike="noStrike" kern="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gpa</a:t>
            </a:r>
            <a:r>
              <a:rPr kumimoji="0" sz="5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(WEIGHTED)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endParaRPr kumimoji="0" sz="4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4 YEARS </a:t>
            </a:r>
            <a:r>
              <a:rPr kumimoji="0" sz="4200" b="0" i="0" u="none" strike="noStrike" kern="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eNGLISH</a:t>
            </a:r>
            <a:endParaRPr kumimoji="0" sz="4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3 YEARS </a:t>
            </a:r>
            <a:r>
              <a:rPr kumimoji="0" sz="4200" b="0" i="0" u="none" strike="noStrike" kern="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mATH</a:t>
            </a: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(</a:t>
            </a:r>
            <a:r>
              <a:rPr kumimoji="0" sz="35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ALG i &amp; HIGHER</a:t>
            </a: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)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3 YEARS NATURAL SCIENCE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3 YEARS SOCIAL SCIENCE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endParaRPr kumimoji="0" sz="4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all">
                <a:solidFill>
                  <a:srgbClr val="000000"/>
                </a:solidFill>
              </a:defRPr>
            </a:pPr>
            <a:r>
              <a:rPr kumimoji="0" sz="30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act OR SAT </a:t>
            </a:r>
            <a:r>
              <a:rPr kumimoji="0" lang="en-US" sz="30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optional</a:t>
            </a:r>
            <a:endParaRPr kumimoji="0" sz="30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3136900" y="266700"/>
            <a:ext cx="7518400" cy="15748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defTabSz="566674">
              <a:lnSpc>
                <a:spcPct val="90000"/>
              </a:lnSpc>
              <a:defRPr sz="9700" cap="all">
                <a:solidFill>
                  <a:srgbClr val="000000"/>
                </a:solidFill>
              </a:defRPr>
            </a:lvl1pPr>
          </a:lstStyle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60"/>
            </a:pPr>
            <a:r>
              <a:rPr kumimoji="0" sz="97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ADMISSIONS</a:t>
            </a:r>
          </a:p>
        </p:txBody>
      </p:sp>
      <p:sp>
        <p:nvSpPr>
          <p:cNvPr id="258" name="Shape 258"/>
          <p:cNvSpPr/>
          <p:nvPr/>
        </p:nvSpPr>
        <p:spPr>
          <a:xfrm>
            <a:off x="7945846" y="2659199"/>
            <a:ext cx="4699000" cy="4927600"/>
          </a:xfrm>
          <a:prstGeom prst="rect">
            <a:avLst/>
          </a:prstGeom>
          <a:solidFill>
            <a:srgbClr val="DCDEE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cap="all">
                <a:solidFill>
                  <a:srgbClr val="000000"/>
                </a:solidFill>
              </a:defRPr>
            </a:pPr>
            <a:r>
              <a:rPr kumimoji="0" sz="5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CORE </a:t>
            </a:r>
            <a:r>
              <a:rPr kumimoji="0" sz="52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CLASSES</a:t>
            </a:r>
            <a:r>
              <a:rPr kumimoji="0" lang="en-US" sz="52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+</a:t>
            </a:r>
            <a:endParaRPr kumimoji="0" sz="5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all">
                <a:solidFill>
                  <a:srgbClr val="000000"/>
                </a:solidFill>
              </a:defRPr>
            </a:pPr>
            <a:r>
              <a:rPr kumimoji="0" sz="30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(MIN 2.0 </a:t>
            </a:r>
            <a:r>
              <a:rPr kumimoji="0" sz="3000" b="0" i="0" u="none" strike="noStrike" kern="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agpa</a:t>
            </a:r>
            <a:r>
              <a:rPr kumimoji="0" sz="30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WEIGHTED)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endParaRPr kumimoji="0" sz="4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>
                <a:solidFill>
                  <a:srgbClr val="000000"/>
                </a:solidFill>
              </a:defRPr>
            </a:pPr>
            <a:r>
              <a:rPr kumimoji="0" sz="4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22 act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cap="all">
                <a:solidFill>
                  <a:srgbClr val="000000"/>
                </a:solidFill>
              </a:defRPr>
            </a:pPr>
            <a:endParaRPr kumimoji="0" sz="42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all">
                <a:solidFill>
                  <a:srgbClr val="000000"/>
                </a:solidFill>
              </a:defRPr>
            </a:pPr>
            <a:r>
              <a:rPr kumimoji="0" sz="30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OR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all">
                <a:solidFill>
                  <a:srgbClr val="000000"/>
                </a:solidFill>
              </a:defRPr>
            </a:pPr>
            <a:endParaRPr kumimoji="0" sz="30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>
                <a:solidFill>
                  <a:srgbClr val="000000"/>
                </a:solidFill>
              </a:defRPr>
            </a:pPr>
            <a:r>
              <a:rPr kumimoji="0" sz="48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1120 SAT</a:t>
            </a:r>
          </a:p>
        </p:txBody>
      </p:sp>
      <p:sp>
        <p:nvSpPr>
          <p:cNvPr id="6" name="Shape 258"/>
          <p:cNvSpPr/>
          <p:nvPr/>
        </p:nvSpPr>
        <p:spPr>
          <a:xfrm>
            <a:off x="419100" y="8085908"/>
            <a:ext cx="12225746" cy="1495153"/>
          </a:xfrm>
          <a:prstGeom prst="rect">
            <a:avLst/>
          </a:prstGeom>
          <a:solidFill>
            <a:srgbClr val="DCDEE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cap="all">
                <a:solidFill>
                  <a:srgbClr val="000000"/>
                </a:solidFill>
              </a:defRPr>
            </a:pPr>
            <a:r>
              <a:rPr kumimoji="0" lang="en-US" sz="40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Core classes +</a:t>
            </a:r>
          </a:p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00" cap="all">
                <a:solidFill>
                  <a:srgbClr val="000000"/>
                </a:solidFill>
              </a:defRPr>
            </a:pPr>
            <a:r>
              <a:rPr kumimoji="0" lang="en-US" sz="48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Graduate with advanced diploma</a:t>
            </a:r>
            <a:endParaRPr kumimoji="0" sz="48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852958"/>
      </p:ext>
    </p:extLst>
  </p:cSld>
  <p:clrMapOvr>
    <a:masterClrMapping/>
  </p:clrMapOvr>
  <p:transition spd="slow" advTm="73296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" grpId="0" animBg="1" advAuto="0"/>
      <p:bldP spid="258" grpId="0" animBg="1" advAuto="0"/>
      <p:bldP spid="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13880987625_234218a4cb_z.jp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rcRect l="5263" r="5263"/>
          <a:stretch>
            <a:fillRect/>
          </a:stretch>
        </p:blipFill>
        <p:spPr>
          <a:xfrm>
            <a:off x="0" y="-6226"/>
            <a:ext cx="13004800" cy="9689852"/>
          </a:xfrm>
          <a:prstGeom prst="rect">
            <a:avLst/>
          </a:prstGeom>
        </p:spPr>
      </p:pic>
      <p:sp>
        <p:nvSpPr>
          <p:cNvPr id="261" name="Shape 261"/>
          <p:cNvSpPr/>
          <p:nvPr/>
        </p:nvSpPr>
        <p:spPr>
          <a:xfrm>
            <a:off x="177800" y="2746300"/>
            <a:ext cx="5397500" cy="1487587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APPLICATION </a:t>
            </a:r>
            <a:r>
              <a:rPr kumimoji="0" sz="4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OPEN</a:t>
            </a:r>
            <a:r>
              <a:rPr kumimoji="0" lang="en-US" sz="4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</a:t>
            </a:r>
            <a:r>
              <a: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NOW</a:t>
            </a:r>
            <a:r>
              <a:rPr kumimoji="0" lang="en-US" sz="4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!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4851400" y="266700"/>
            <a:ext cx="3302000" cy="15748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>
            <a:lvl1pPr>
              <a:lnSpc>
                <a:spcPct val="90000"/>
              </a:lnSpc>
              <a:defRPr sz="8000" cap="all">
                <a:solidFill>
                  <a:srgbClr val="000000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APPLY!</a:t>
            </a:r>
          </a:p>
        </p:txBody>
      </p:sp>
      <p:sp>
        <p:nvSpPr>
          <p:cNvPr id="263" name="Shape 263"/>
          <p:cNvSpPr/>
          <p:nvPr/>
        </p:nvSpPr>
        <p:spPr>
          <a:xfrm>
            <a:off x="5969726" y="2257920"/>
            <a:ext cx="6590574" cy="3180358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</a:defRPr>
            </a:pP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APPLY ONLINE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</a:defRPr>
            </a:pP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$60 APPLICATION FEE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</a:defRPr>
            </a:pP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OFFICIAL TRANSCRIPT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</a:defRPr>
            </a:pPr>
            <a:r>
              <a:rPr kumimoji="0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IMMUNIZATION RECORDS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</a:defRPr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ACT/SAT (OPTIONAL)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1473200" y="7702426"/>
            <a:ext cx="10058400" cy="1733808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300">
                <a:solidFill>
                  <a:srgbClr val="FFFFFF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APPLICATION</a:t>
            </a:r>
            <a:r>
              <a:rPr kumimoji="0" sz="5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</a:t>
            </a:r>
            <a:r>
              <a:rPr kumimoji="0" sz="5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DEADLINE FEBRUARY </a:t>
            </a:r>
            <a:r>
              <a:rPr kumimoji="0" sz="5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1</a:t>
            </a:r>
            <a:endParaRPr kumimoji="0" sz="5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92961"/>
      </p:ext>
    </p:extLst>
  </p:cSld>
  <p:clrMapOvr>
    <a:masterClrMapping/>
  </p:clrMapOvr>
  <p:transition spd="slow" advTm="68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5413887643_7e4d6737f5_z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8655" y="0"/>
            <a:ext cx="8256145" cy="572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LONG quad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5727700"/>
            <a:ext cx="13004800" cy="402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42921019874_df137f0991_k.jpg"/>
          <p:cNvPicPr>
            <a:picLocks noChangeAspect="1"/>
          </p:cNvPicPr>
          <p:nvPr/>
        </p:nvPicPr>
        <p:blipFill>
          <a:blip r:embed="rId7">
            <a:extLst/>
          </a:blip>
          <a:srcRect t="5003" b="14230"/>
          <a:stretch>
            <a:fillRect/>
          </a:stretch>
        </p:blipFill>
        <p:spPr>
          <a:xfrm>
            <a:off x="-5557" y="-7695"/>
            <a:ext cx="4749801" cy="575579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4521200" y="266700"/>
            <a:ext cx="3962400" cy="1574800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>
            <a:lvl1pPr defTabSz="566674">
              <a:lnSpc>
                <a:spcPct val="90000"/>
              </a:lnSpc>
              <a:defRPr sz="9700" cap="all">
                <a:solidFill>
                  <a:srgbClr val="000000"/>
                </a:solidFill>
              </a:defRPr>
            </a:lvl1pPr>
          </a:lstStyle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60"/>
            </a:pPr>
            <a:r>
              <a:rPr kumimoji="0" sz="9700" b="0" i="0" u="none" strike="noStrike" kern="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COSTS</a:t>
            </a:r>
          </a:p>
        </p:txBody>
      </p:sp>
      <p:sp>
        <p:nvSpPr>
          <p:cNvPr id="270" name="Shape 270"/>
          <p:cNvSpPr/>
          <p:nvPr/>
        </p:nvSpPr>
        <p:spPr>
          <a:xfrm>
            <a:off x="508000" y="2115895"/>
            <a:ext cx="6680200" cy="4030905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marL="0" marR="0" lvl="0" indent="0" algn="r" defTabSz="578358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52" cap="all">
                <a:solidFill>
                  <a:srgbClr val="FFFFFF"/>
                </a:solidFill>
              </a:defRPr>
            </a:pPr>
            <a:r>
              <a:rPr kumimoji="0" sz="4752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15 CREDITS PER SEMESTER</a:t>
            </a:r>
          </a:p>
          <a:p>
            <a:pPr marL="0" marR="0" lvl="0" indent="0" algn="r" defTabSz="578358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52" u="sng" cap="all">
                <a:solidFill>
                  <a:srgbClr val="FFFFFF"/>
                </a:solidFill>
              </a:defRPr>
            </a:pPr>
            <a:r>
              <a:rPr kumimoji="0" sz="4752" b="0" i="0" u="sng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X		       		  2 SEMESTERS</a:t>
            </a:r>
          </a:p>
          <a:p>
            <a:pPr marL="0" marR="0" lvl="0" indent="0" algn="r" defTabSz="578358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52" cap="all">
                <a:solidFill>
                  <a:srgbClr val="FFFFFF"/>
                </a:solidFill>
              </a:defRPr>
            </a:pPr>
            <a:r>
              <a:rPr kumimoji="0" sz="4752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30 CREDITS PER YEAR</a:t>
            </a:r>
          </a:p>
          <a:p>
            <a:pPr marL="0" marR="0" lvl="0" indent="0" algn="r" defTabSz="578358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752" u="sng" cap="all">
                <a:solidFill>
                  <a:srgbClr val="FFFFFF"/>
                </a:solidFill>
              </a:defRPr>
            </a:pPr>
            <a:r>
              <a:rPr kumimoji="0" sz="4752" b="0" i="0" u="sng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X	      		</a:t>
            </a:r>
            <a:r>
              <a:rPr kumimoji="0" sz="4752" b="0" i="0" u="sng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$</a:t>
            </a:r>
            <a:r>
              <a:rPr kumimoji="0" lang="en-US" sz="4752" b="0" i="0" u="sng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256</a:t>
            </a:r>
            <a:r>
              <a:rPr kumimoji="0" sz="4752" b="0" i="0" u="sng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</a:t>
            </a:r>
            <a:r>
              <a:rPr kumimoji="0" sz="4752" b="0" i="0" u="sng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PER CREDIT</a:t>
            </a:r>
          </a:p>
          <a:p>
            <a:pPr marL="0" marR="0" lvl="0" indent="0" algn="ctr" defTabSz="578358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40" u="sng" cap="all">
                <a:solidFill>
                  <a:srgbClr val="FFFFFF"/>
                </a:solidFill>
              </a:defRPr>
            </a:pPr>
            <a:r>
              <a:rPr kumimoji="0" sz="594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    </a:t>
            </a:r>
            <a:r>
              <a:rPr kumimoji="0" sz="5940" b="0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$</a:t>
            </a:r>
            <a:r>
              <a:rPr kumimoji="0" lang="en-US" sz="5940" b="0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7,680</a:t>
            </a:r>
            <a:r>
              <a:rPr kumimoji="0" sz="5940" b="0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</a:t>
            </a:r>
            <a:r>
              <a:rPr kumimoji="0" sz="4752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per year</a:t>
            </a:r>
          </a:p>
        </p:txBody>
      </p:sp>
      <p:sp>
        <p:nvSpPr>
          <p:cNvPr id="271" name="Shape 271"/>
          <p:cNvSpPr/>
          <p:nvPr/>
        </p:nvSpPr>
        <p:spPr>
          <a:xfrm>
            <a:off x="0" y="8871883"/>
            <a:ext cx="13004800" cy="595035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OTHER COSTS: HOUSING, MEAL PLAN, FEES, TEXTBOOKS, ETC.</a:t>
            </a:r>
          </a:p>
        </p:txBody>
      </p:sp>
      <p:sp>
        <p:nvSpPr>
          <p:cNvPr id="272" name="Shape 272"/>
          <p:cNvSpPr/>
          <p:nvPr/>
        </p:nvSpPr>
        <p:spPr>
          <a:xfrm>
            <a:off x="7454900" y="6453051"/>
            <a:ext cx="4991100" cy="1916249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20" cap="all">
                <a:solidFill>
                  <a:srgbClr val="FFFFFF"/>
                </a:solidFill>
              </a:defRPr>
            </a:pPr>
            <a:r>
              <a:rPr kumimoji="0" sz="44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AVERAGE TIER 1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20" cap="all">
                <a:solidFill>
                  <a:srgbClr val="FFFFFF"/>
                </a:solidFill>
              </a:defRPr>
            </a:pPr>
            <a:r>
              <a:rPr kumimoji="0" sz="44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$34,000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20" cap="all">
                <a:solidFill>
                  <a:srgbClr val="FFFFFF"/>
                </a:solidFill>
              </a:defRPr>
            </a:pPr>
            <a:r>
              <a:rPr kumimoji="0" sz="44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PER YEAR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060033"/>
      </p:ext>
    </p:extLst>
  </p:cSld>
  <p:clrMapOvr>
    <a:masterClrMapping/>
  </p:clrMapOvr>
  <p:transition spd="slow" advTm="5026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0" grpId="0" animBg="1" advAuto="0"/>
      <p:bldP spid="271" grpId="0" animBg="1" advAuto="0"/>
      <p:bldP spid="27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22963677350_ab39893c04_b.jpg"/>
          <p:cNvPicPr>
            <a:picLocks noGrp="1"/>
          </p:cNvPicPr>
          <p:nvPr>
            <p:ph type="pic" idx="13"/>
          </p:nvPr>
        </p:nvPicPr>
        <p:blipFill>
          <a:blip r:embed="rId4">
            <a:extLst/>
          </a:blip>
          <a:srcRect l="5555" r="55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5" name="Shape 275"/>
          <p:cNvSpPr/>
          <p:nvPr/>
        </p:nvSpPr>
        <p:spPr>
          <a:xfrm>
            <a:off x="4813300" y="323270"/>
            <a:ext cx="3365500" cy="1000197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defTabSz="566674">
              <a:lnSpc>
                <a:spcPct val="90000"/>
              </a:lnSpc>
              <a:defRPr sz="9700" cap="all">
                <a:solidFill>
                  <a:srgbClr val="000000"/>
                </a:solidFill>
              </a:defRPr>
            </a:lvl1pPr>
          </a:lstStyle>
          <a:p>
            <a:pPr>
              <a:defRPr sz="7760"/>
            </a:pPr>
            <a:r>
              <a:rPr sz="7200" dirty="0"/>
              <a:t>FAFSA</a:t>
            </a:r>
          </a:p>
        </p:txBody>
      </p:sp>
      <p:sp>
        <p:nvSpPr>
          <p:cNvPr id="276" name="Shape 276"/>
          <p:cNvSpPr/>
          <p:nvPr/>
        </p:nvSpPr>
        <p:spPr>
          <a:xfrm>
            <a:off x="838200" y="3477650"/>
            <a:ext cx="4241800" cy="948978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dirty="0"/>
              <a:t>OCTOBER 1 </a:t>
            </a:r>
          </a:p>
        </p:txBody>
      </p:sp>
      <p:sp>
        <p:nvSpPr>
          <p:cNvPr id="277" name="Shape 277"/>
          <p:cNvSpPr/>
          <p:nvPr/>
        </p:nvSpPr>
        <p:spPr>
          <a:xfrm>
            <a:off x="374650" y="1485972"/>
            <a:ext cx="12255500" cy="718145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FREE APPLICATION FOR FEDERAL STUDENT AID</a:t>
            </a:r>
          </a:p>
        </p:txBody>
      </p:sp>
      <p:sp>
        <p:nvSpPr>
          <p:cNvPr id="278" name="Shape 278"/>
          <p:cNvSpPr/>
          <p:nvPr/>
        </p:nvSpPr>
        <p:spPr>
          <a:xfrm>
            <a:off x="7452986" y="3486487"/>
            <a:ext cx="4972331" cy="948978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dirty="0"/>
              <a:t>FEBRUARY </a:t>
            </a:r>
            <a:r>
              <a:rPr dirty="0" smtClean="0"/>
              <a:t>1</a:t>
            </a:r>
            <a:r>
              <a:rPr lang="en-US" dirty="0" smtClean="0"/>
              <a:t>5</a:t>
            </a:r>
            <a:endParaRPr dirty="0"/>
          </a:p>
        </p:txBody>
      </p:sp>
      <p:sp>
        <p:nvSpPr>
          <p:cNvPr id="279" name="Shape 279"/>
          <p:cNvSpPr/>
          <p:nvPr/>
        </p:nvSpPr>
        <p:spPr>
          <a:xfrm>
            <a:off x="3860800" y="2366622"/>
            <a:ext cx="5283200" cy="948978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sz="5400" dirty="0"/>
              <a:t>FAFSA.ED.GOV </a:t>
            </a:r>
          </a:p>
        </p:txBody>
      </p:sp>
      <p:sp>
        <p:nvSpPr>
          <p:cNvPr id="280" name="Shape 280"/>
          <p:cNvSpPr/>
          <p:nvPr/>
        </p:nvSpPr>
        <p:spPr>
          <a:xfrm>
            <a:off x="374649" y="8080662"/>
            <a:ext cx="12466139" cy="1473534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defTabSz="362204">
              <a:lnSpc>
                <a:spcPct val="90000"/>
              </a:lnSpc>
              <a:defRPr sz="4960" cap="all">
                <a:solidFill>
                  <a:srgbClr val="000000"/>
                </a:solidFill>
              </a:defRPr>
            </a:pPr>
            <a:r>
              <a:rPr lang="en-US" sz="5400" dirty="0" smtClean="0"/>
              <a:t>IF NOT FAFSA ELIGIBLE:</a:t>
            </a:r>
          </a:p>
          <a:p>
            <a:pPr defTabSz="362204">
              <a:lnSpc>
                <a:spcPct val="90000"/>
              </a:lnSpc>
              <a:defRPr sz="4960" cap="all">
                <a:solidFill>
                  <a:srgbClr val="000000"/>
                </a:solidFill>
              </a:defRPr>
            </a:pPr>
            <a:r>
              <a:rPr lang="en-US" sz="5400" dirty="0" smtClean="0"/>
              <a:t>Institutional methodology</a:t>
            </a:r>
            <a:endParaRPr sz="5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5302"/>
      </p:ext>
    </p:extLst>
  </p:cSld>
  <p:clrMapOvr>
    <a:masterClrMapping/>
  </p:clrMapOvr>
  <p:transition spd="slow" advTm="50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22677977494_ac171dd215_z.jpg"/>
          <p:cNvPicPr>
            <a:picLocks noGrp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49" name="Shape 249"/>
          <p:cNvSpPr/>
          <p:nvPr/>
        </p:nvSpPr>
        <p:spPr>
          <a:xfrm>
            <a:off x="1109798" y="2918355"/>
            <a:ext cx="4624797" cy="2410916"/>
          </a:xfrm>
          <a:prstGeom prst="rect">
            <a:avLst/>
          </a:prstGeom>
          <a:solidFill>
            <a:srgbClr val="000000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</a:defRPr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$9500 GUARANTEED GIFT AID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619794" y="444136"/>
            <a:ext cx="9927772" cy="1337365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marL="0" marR="0" lvl="0" indent="0" algn="ctr" defTabSz="543305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40" cap="all">
                <a:solidFill>
                  <a:srgbClr val="000000"/>
                </a:solidFill>
              </a:defRPr>
            </a:pPr>
            <a:r>
              <a:rPr kumimoji="0" lang="en-US" sz="93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Nevada Guarantee</a:t>
            </a:r>
            <a:endParaRPr kumimoji="0" sz="93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1619794" y="5636562"/>
            <a:ext cx="10210800" cy="3906521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1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Requirements</a:t>
            </a:r>
            <a:r>
              <a:rPr kumimoji="0" lang="en-US" sz="388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: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Pell eligible </a:t>
            </a:r>
            <a:r>
              <a:rPr kumimoji="0" lang="en-US" sz="280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or 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family income of $50,000 or less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endParaRPr kumimoji="0" lang="en-US" sz="3880" b="0" i="1" u="none" strike="noStrike" kern="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Nevada Resident</a:t>
            </a: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Full time student (15 credits)</a:t>
            </a:r>
            <a:endParaRPr kumimoji="0" lang="en-US" sz="2800" b="0" i="1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66674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80" cap="all">
                <a:solidFill>
                  <a:srgbClr val="000000"/>
                </a:solidFill>
              </a:defRPr>
            </a:pPr>
            <a:r>
              <a:rPr kumimoji="0" lang="en-US" sz="3880" b="0" i="1" u="none" strike="noStrike" kern="0" cap="all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Fafsa</a:t>
            </a:r>
            <a:r>
              <a:rPr kumimoji="0" lang="en-US" sz="3880" b="0" i="1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 OR IM BY FEBRUARY 15</a:t>
            </a:r>
          </a:p>
        </p:txBody>
      </p:sp>
      <p:sp>
        <p:nvSpPr>
          <p:cNvPr id="12" name="Shape 251"/>
          <p:cNvSpPr/>
          <p:nvPr/>
        </p:nvSpPr>
        <p:spPr>
          <a:xfrm>
            <a:off x="8553655" y="2964521"/>
            <a:ext cx="2993911" cy="2318583"/>
          </a:xfrm>
          <a:prstGeom prst="rect">
            <a:avLst/>
          </a:prstGeom>
          <a:solidFill>
            <a:srgbClr val="000000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COVERS: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CLASSES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FEES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TEXTBOOKS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98678"/>
      </p:ext>
    </p:extLst>
  </p:cSld>
  <p:clrMapOvr>
    <a:masterClrMapping/>
  </p:clrMapOvr>
  <p:transition spd="slow" advTm="46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;p2"/>
          <p:cNvPicPr preferRelativeResize="0"/>
          <p:nvPr/>
        </p:nvPicPr>
        <p:blipFill rotWithShape="1">
          <a:blip r:embed="rId5">
            <a:alphaModFix amt="20000"/>
          </a:blip>
          <a:srcRect t="11568" r="341" b="5299"/>
          <a:stretch/>
        </p:blipFill>
        <p:spPr>
          <a:xfrm>
            <a:off x="-1" y="239486"/>
            <a:ext cx="13004801" cy="951411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/>
          <p:nvPr/>
        </p:nvSpPr>
        <p:spPr>
          <a:xfrm>
            <a:off x="613700" y="491127"/>
            <a:ext cx="10379493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60" b="1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Fee Waivers</a:t>
            </a:r>
            <a:endParaRPr kumimoji="0" sz="3840" b="0" i="0" u="none" strike="noStrike" kern="0" cap="none" spc="0" normalizeH="0" baseline="0" noProof="0" dirty="0">
              <a:ln>
                <a:noFill/>
              </a:ln>
              <a:solidFill>
                <a:srgbClr val="558AAB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7" name="Google Shape;205;g5f43bbfa86_0_45"/>
          <p:cNvSpPr txBox="1"/>
          <p:nvPr/>
        </p:nvSpPr>
        <p:spPr>
          <a:xfrm>
            <a:off x="409034" y="5807535"/>
            <a:ext cx="12186730" cy="349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40642" marR="0" lvl="0" indent="0" algn="l" defTabSz="584200" rtl="0" eaLnBrk="1" fontAlgn="auto" latinLnBrk="0" hangingPunct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000"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Native Student Fee Waiver</a:t>
            </a:r>
          </a:p>
          <a:p>
            <a:pPr marL="528337" marR="0" lvl="0" indent="-487695" algn="l" defTabSz="584200" rtl="0" eaLnBrk="1" fontAlgn="auto" latinLnBrk="0" hangingPunct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Covers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entire cost of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tuition after federal gift aid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2E62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Helvetica Neue Bold Condensed"/>
            </a:endParaRP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Membership or proof of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descendancy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 of Nevada tribe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E62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Helvetica Neue Bold Condensed"/>
            </a:endParaRP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FAFSA Completion</a:t>
            </a: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Native American Fee Waiver Application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E62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Helvetica Neue Bold Condensed"/>
            </a:endParaRPr>
          </a:p>
        </p:txBody>
      </p:sp>
      <p:sp>
        <p:nvSpPr>
          <p:cNvPr id="8" name="Google Shape;205;g5f43bbfa86_0_45"/>
          <p:cNvSpPr txBox="1"/>
          <p:nvPr/>
        </p:nvSpPr>
        <p:spPr>
          <a:xfrm>
            <a:off x="308895" y="1475970"/>
            <a:ext cx="9906881" cy="408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noAutofit/>
          </a:bodyPr>
          <a:lstStyle/>
          <a:p>
            <a:pPr marL="40642" marR="0" lvl="0" indent="0" algn="l" defTabSz="584200" rtl="0" eaLnBrk="1" fontAlgn="auto" latinLnBrk="0" hangingPunct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000"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Former Foster Youth Fee Waiver</a:t>
            </a:r>
          </a:p>
          <a:p>
            <a:pPr marL="528337" marR="0" lvl="0" indent="-487695" algn="l" defTabSz="584200" rtl="0" eaLnBrk="1" fontAlgn="auto" latinLnBrk="0" hangingPunct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Covers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entire cost of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tuition + aid stacked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2E62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Helvetica Neue Bold Condensed"/>
            </a:endParaRP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Foster Care at or after age 14</a:t>
            </a: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FAFSA Completion</a:t>
            </a: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Foster Youth Fee Waiver Application</a:t>
            </a:r>
          </a:p>
          <a:p>
            <a:pPr marL="1016032" marR="0" lvl="1" indent="-487695" algn="l" defTabSz="5842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Proof student was in Foster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E62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Helvetica Neue Bold Condensed"/>
              </a:rPr>
              <a:t>Care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2E62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7743"/>
      </p:ext>
    </p:extLst>
  </p:cSld>
  <p:clrMapOvr>
    <a:masterClrMapping/>
  </p:clrMapOvr>
  <p:transition spd="med" advTm="53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98" t="49538"/>
          <a:stretch/>
        </p:blipFill>
        <p:spPr>
          <a:xfrm>
            <a:off x="1" y="0"/>
            <a:ext cx="9575689" cy="4947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/>
          <a:stretch/>
        </p:blipFill>
        <p:spPr>
          <a:xfrm>
            <a:off x="0" y="4760686"/>
            <a:ext cx="13004800" cy="4966160"/>
          </a:xfrm>
          <a:prstGeom prst="rect">
            <a:avLst/>
          </a:prstGeom>
        </p:spPr>
      </p:pic>
      <p:sp>
        <p:nvSpPr>
          <p:cNvPr id="284" name="Shape 284"/>
          <p:cNvSpPr/>
          <p:nvPr/>
        </p:nvSpPr>
        <p:spPr>
          <a:xfrm>
            <a:off x="1" y="9192126"/>
            <a:ext cx="3441032" cy="561474"/>
          </a:xfrm>
          <a:prstGeom prst="rect">
            <a:avLst/>
          </a:prstGeom>
          <a:solidFill>
            <a:srgbClr val="DCDEE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03783">
              <a:lnSpc>
                <a:spcPct val="90000"/>
              </a:lnSpc>
              <a:defRPr sz="5200" cap="all">
                <a:solidFill>
                  <a:srgbClr val="000000"/>
                </a:solidFill>
              </a:defRPr>
            </a:lvl1pPr>
          </a:lstStyle>
          <a:p>
            <a:pPr marL="0" marR="0" lvl="0" indent="0" algn="ctr" defTabSz="303783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60"/>
            </a:pPr>
            <a:r>
              <a:rPr kumimoji="0" sz="32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SCHOLARSHIPS</a:t>
            </a:r>
            <a:endParaRPr kumimoji="0" sz="48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9575688" y="-872"/>
            <a:ext cx="3429112" cy="4165243"/>
          </a:xfrm>
          <a:prstGeom prst="rect">
            <a:avLst/>
          </a:prstGeom>
          <a:solidFill>
            <a:srgbClr val="000000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>
                <a:solidFill>
                  <a:srgbClr val="FFFFFF"/>
                </a:solidFill>
              </a:defRPr>
            </a:pPr>
            <a:r>
              <a:rPr kumimoji="0" sz="3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MILLENNIUM </a:t>
            </a:r>
            <a:r>
              <a:rPr kumimoji="0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SCHOLARSHIP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>
                <a:solidFill>
                  <a:srgbClr val="FFFFFF"/>
                </a:solidFill>
              </a:defRPr>
            </a:pP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>
                <a:solidFill>
                  <a:srgbClr val="FFFFFF"/>
                </a:solidFill>
              </a:defRPr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EXTERNAL SCHOLARSHIPS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>
                <a:solidFill>
                  <a:srgbClr val="FFFFFF"/>
                </a:solidFill>
              </a:defRPr>
            </a:pP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>
                <a:solidFill>
                  <a:srgbClr val="FFFFFF"/>
                </a:solidFill>
              </a:defRPr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Bold Condensed"/>
                <a:sym typeface="Helvetica Neue Bold Condensed"/>
              </a:rPr>
              <a:t>HIGH SCHOOL SCHOLARSHIPS</a:t>
            </a:r>
            <a:endParaRPr kumimoji="0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Bold Condensed"/>
              <a:sym typeface="Helvetica Neue Bold Condense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75688" y="4189846"/>
            <a:ext cx="3429112" cy="5457904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APPLY BY </a:t>
            </a:r>
            <a:r>
              <a:rPr kumimoji="0" 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FEBRUARY 1</a:t>
            </a:r>
            <a: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SCHOLARSHIP APPLICATION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FEB 15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SUBMIT FAFSA/IM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FEB 15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NOTIFY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APRIL</a:t>
            </a:r>
            <a:endParaRPr kumimoji="0" lang="en-US" sz="29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614" y="3607496"/>
            <a:ext cx="438411" cy="77661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6656" y="3492031"/>
            <a:ext cx="438411" cy="77661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56" y="3547785"/>
            <a:ext cx="438451" cy="8094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9481" y="3515469"/>
            <a:ext cx="438411" cy="77661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DEDEDE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1952"/>
      </p:ext>
    </p:extLst>
  </p:cSld>
  <p:clrMapOvr>
    <a:masterClrMapping/>
  </p:clrMapOvr>
  <p:transition spd="slow" advTm="107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Morrill Hall Snow 1903.jpg"/>
          <p:cNvPicPr>
            <a:picLocks noChangeAspect="1"/>
          </p:cNvPicPr>
          <p:nvPr/>
        </p:nvPicPr>
        <p:blipFill>
          <a:blip r:embed="rId4">
            <a:extLst/>
          </a:blip>
          <a:srcRect l="17222" t="5458" b="7860"/>
          <a:stretch>
            <a:fillRect/>
          </a:stretch>
        </p:blipFill>
        <p:spPr>
          <a:xfrm>
            <a:off x="5924176" y="4775200"/>
            <a:ext cx="7080624" cy="504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Lincoln hall 1896.jpg"/>
          <p:cNvPicPr>
            <a:picLocks noChangeAspect="1"/>
          </p:cNvPicPr>
          <p:nvPr/>
        </p:nvPicPr>
        <p:blipFill>
          <a:blip r:embed="rId5">
            <a:extLst/>
          </a:blip>
          <a:srcRect l="14057"/>
          <a:stretch>
            <a:fillRect/>
          </a:stretch>
        </p:blipFill>
        <p:spPr>
          <a:xfrm>
            <a:off x="7580850" y="-4660"/>
            <a:ext cx="5512850" cy="477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Stewart and Morill in 1890.jpg"/>
          <p:cNvPicPr>
            <a:picLocks noChangeAspect="1"/>
          </p:cNvPicPr>
          <p:nvPr/>
        </p:nvPicPr>
        <p:blipFill>
          <a:blip r:embed="rId6">
            <a:extLst/>
          </a:blip>
          <a:srcRect l="17077"/>
          <a:stretch>
            <a:fillRect/>
          </a:stretch>
        </p:blipFill>
        <p:spPr>
          <a:xfrm>
            <a:off x="0" y="4775574"/>
            <a:ext cx="5981700" cy="515582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11849100" y="5206314"/>
            <a:ext cx="805880" cy="40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1903</a:t>
            </a:r>
          </a:p>
        </p:txBody>
      </p:sp>
      <p:sp>
        <p:nvSpPr>
          <p:cNvPr id="303" name="Shape 303"/>
          <p:cNvSpPr/>
          <p:nvPr/>
        </p:nvSpPr>
        <p:spPr>
          <a:xfrm>
            <a:off x="4597400" y="5409514"/>
            <a:ext cx="805880" cy="40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 b="1">
                <a:solidFill>
                  <a:srgbClr val="7D7D7D">
                    <a:alpha val="6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1890</a:t>
            </a:r>
          </a:p>
        </p:txBody>
      </p:sp>
      <p:pic>
        <p:nvPicPr>
          <p:cNvPr id="304" name="Quad None Better 1911.jpg"/>
          <p:cNvPicPr>
            <a:picLocks noGrp="1"/>
          </p:cNvPicPr>
          <p:nvPr>
            <p:ph type="pic" idx="13"/>
          </p:nvPr>
        </p:nvPicPr>
        <p:blipFill>
          <a:blip r:embed="rId7">
            <a:extLst/>
          </a:blip>
          <a:srcRect l="683" t="1090" r="683" b="20"/>
          <a:stretch>
            <a:fillRect/>
          </a:stretch>
        </p:blipFill>
        <p:spPr>
          <a:xfrm>
            <a:off x="0" y="0"/>
            <a:ext cx="7581900" cy="4849751"/>
          </a:xfrm>
          <a:prstGeom prst="rect">
            <a:avLst/>
          </a:prstGeom>
        </p:spPr>
      </p:pic>
      <p:sp>
        <p:nvSpPr>
          <p:cNvPr id="305" name="Shape 305"/>
          <p:cNvSpPr/>
          <p:nvPr/>
        </p:nvSpPr>
        <p:spPr>
          <a:xfrm>
            <a:off x="6378860" y="659714"/>
            <a:ext cx="805880" cy="40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 b="1">
                <a:solidFill>
                  <a:srgbClr val="7D7D7D">
                    <a:alpha val="6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1911</a:t>
            </a:r>
          </a:p>
        </p:txBody>
      </p:sp>
      <p:sp>
        <p:nvSpPr>
          <p:cNvPr id="306" name="Shape 306"/>
          <p:cNvSpPr/>
          <p:nvPr/>
        </p:nvSpPr>
        <p:spPr>
          <a:xfrm>
            <a:off x="11938000" y="659714"/>
            <a:ext cx="805880" cy="40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 b="1">
                <a:solidFill>
                  <a:srgbClr val="7D7D7D">
                    <a:alpha val="6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1896</a:t>
            </a:r>
          </a:p>
        </p:txBody>
      </p:sp>
      <p:sp>
        <p:nvSpPr>
          <p:cNvPr id="307" name="Shape 307"/>
          <p:cNvSpPr/>
          <p:nvPr/>
        </p:nvSpPr>
        <p:spPr>
          <a:xfrm>
            <a:off x="1097318" y="359458"/>
            <a:ext cx="11834597" cy="1062827"/>
          </a:xfrm>
          <a:prstGeom prst="rect">
            <a:avLst/>
          </a:prstGeom>
          <a:solidFill>
            <a:srgbClr val="DCDEE0">
              <a:alpha val="9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defTabSz="391414">
              <a:lnSpc>
                <a:spcPct val="90000"/>
              </a:lnSpc>
              <a:defRPr sz="6700" cap="all">
                <a:solidFill>
                  <a:srgbClr val="000000"/>
                </a:solidFill>
              </a:defRPr>
            </a:lvl1pPr>
          </a:lstStyle>
          <a:p>
            <a:pPr>
              <a:defRPr sz="5360"/>
            </a:pPr>
            <a:r>
              <a:rPr sz="7200" dirty="0"/>
              <a:t>ELIZABETH </a:t>
            </a:r>
            <a:r>
              <a:rPr sz="7200" dirty="0" smtClean="0"/>
              <a:t>NUBEL</a:t>
            </a:r>
            <a:r>
              <a:rPr lang="en-US" sz="7200" dirty="0" smtClean="0"/>
              <a:t> Davis</a:t>
            </a:r>
            <a:endParaRPr sz="7200" dirty="0"/>
          </a:p>
        </p:txBody>
      </p:sp>
      <p:sp>
        <p:nvSpPr>
          <p:cNvPr id="309" name="Shape 309"/>
          <p:cNvSpPr/>
          <p:nvPr/>
        </p:nvSpPr>
        <p:spPr>
          <a:xfrm>
            <a:off x="4382145" y="3639644"/>
            <a:ext cx="8166100" cy="1021256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14781">
              <a:lnSpc>
                <a:spcPct val="90000"/>
              </a:lnSpc>
              <a:defRPr sz="4260" cap="all">
                <a:solidFill>
                  <a:srgbClr val="FFFFFF"/>
                </a:solidFill>
              </a:defRPr>
            </a:pPr>
            <a:r>
              <a:rPr lang="en-US" sz="5400" dirty="0" smtClean="0"/>
              <a:t>TEXT: </a:t>
            </a:r>
            <a:r>
              <a:rPr lang="en-US" sz="5400" dirty="0" smtClean="0"/>
              <a:t>775-204-6115</a:t>
            </a:r>
            <a:endParaRPr sz="5400" dirty="0"/>
          </a:p>
        </p:txBody>
      </p:sp>
      <p:sp>
        <p:nvSpPr>
          <p:cNvPr id="13" name="Shape 308"/>
          <p:cNvSpPr/>
          <p:nvPr/>
        </p:nvSpPr>
        <p:spPr>
          <a:xfrm>
            <a:off x="4559618" y="1826529"/>
            <a:ext cx="7692422" cy="1048945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lnSpc>
                <a:spcPct val="90000"/>
              </a:lnSpc>
              <a:defRPr sz="6000" cap="all">
                <a:solidFill>
                  <a:srgbClr val="FFFFFF"/>
                </a:solidFill>
              </a:defRPr>
            </a:pPr>
            <a:r>
              <a:rPr dirty="0" smtClean="0"/>
              <a:t>ENUBEL@UNR.EDU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/>
          <a:stretch/>
        </p:blipFill>
        <p:spPr>
          <a:xfrm>
            <a:off x="959854" y="1520946"/>
            <a:ext cx="3015235" cy="3254628"/>
          </a:xfrm>
          <a:prstGeom prst="rect">
            <a:avLst/>
          </a:prstGeom>
        </p:spPr>
      </p:pic>
      <p:sp>
        <p:nvSpPr>
          <p:cNvPr id="18" name="Shape 307"/>
          <p:cNvSpPr/>
          <p:nvPr/>
        </p:nvSpPr>
        <p:spPr>
          <a:xfrm>
            <a:off x="131716" y="8507896"/>
            <a:ext cx="12873084" cy="1160258"/>
          </a:xfrm>
          <a:prstGeom prst="rect">
            <a:avLst/>
          </a:prstGeom>
          <a:solidFill>
            <a:srgbClr val="DCDEE0">
              <a:alpha val="95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defTabSz="391414">
              <a:lnSpc>
                <a:spcPct val="90000"/>
              </a:lnSpc>
              <a:defRPr sz="6700" cap="all">
                <a:solidFill>
                  <a:srgbClr val="000000"/>
                </a:solidFill>
              </a:defRPr>
            </a:lvl1pPr>
          </a:lstStyle>
          <a:p>
            <a:pPr>
              <a:defRPr sz="5360"/>
            </a:pPr>
            <a:r>
              <a:rPr lang="en-US" sz="7200" dirty="0" smtClean="0"/>
              <a:t>Quentin Owens-Smith</a:t>
            </a:r>
            <a:endParaRPr sz="7200" dirty="0"/>
          </a:p>
        </p:txBody>
      </p:sp>
      <p:pic>
        <p:nvPicPr>
          <p:cNvPr id="1028" name="Picture 4" descr="Quentin Owe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45" y="5014902"/>
            <a:ext cx="3070395" cy="31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308"/>
          <p:cNvSpPr/>
          <p:nvPr/>
        </p:nvSpPr>
        <p:spPr>
          <a:xfrm>
            <a:off x="846757" y="5354748"/>
            <a:ext cx="7692422" cy="1048945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>
              <a:lnSpc>
                <a:spcPct val="90000"/>
              </a:lnSpc>
              <a:defRPr sz="6000" cap="all">
                <a:solidFill>
                  <a:srgbClr val="FFFFFF"/>
                </a:solidFill>
              </a:defRPr>
            </a:pPr>
            <a:r>
              <a:rPr lang="en-US" dirty="0" smtClean="0"/>
              <a:t>QOWENS</a:t>
            </a:r>
            <a:r>
              <a:rPr dirty="0" smtClean="0"/>
              <a:t>@UNR.EDU</a:t>
            </a:r>
            <a:endParaRPr dirty="0"/>
          </a:p>
        </p:txBody>
      </p:sp>
      <p:sp>
        <p:nvSpPr>
          <p:cNvPr id="21" name="Shape 309"/>
          <p:cNvSpPr/>
          <p:nvPr/>
        </p:nvSpPr>
        <p:spPr>
          <a:xfrm>
            <a:off x="514350" y="6842859"/>
            <a:ext cx="8166100" cy="1021256"/>
          </a:xfrm>
          <a:prstGeom prst="rect">
            <a:avLst/>
          </a:prstGeom>
          <a:solidFill>
            <a:srgbClr val="000000">
              <a:alpha val="8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14781">
              <a:lnSpc>
                <a:spcPct val="90000"/>
              </a:lnSpc>
              <a:defRPr sz="4260" cap="all">
                <a:solidFill>
                  <a:srgbClr val="FFFFFF"/>
                </a:solidFill>
              </a:defRPr>
            </a:pPr>
            <a:r>
              <a:rPr lang="en-US" sz="5400" dirty="0" smtClean="0"/>
              <a:t>TEXT: 775-204-3505</a:t>
            </a:r>
            <a:endParaRPr sz="5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5038" y="91138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5.9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7|2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324</Words>
  <Application>Microsoft Office PowerPoint</Application>
  <PresentationFormat>Custom</PresentationFormat>
  <Paragraphs>104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Hebrew Scholar</vt:lpstr>
      <vt:lpstr>Calibri</vt:lpstr>
      <vt:lpstr>Helvetica</vt:lpstr>
      <vt:lpstr>Helvetica Neue</vt:lpstr>
      <vt:lpstr>Helvetica Neue Bold Condensed</vt:lpstr>
      <vt:lpstr>Helvetica Neue Light</vt:lpstr>
      <vt:lpstr>Open Sans</vt:lpstr>
      <vt:lpstr>Times New Roman</vt:lpstr>
      <vt:lpstr>Blueprint</vt:lpstr>
      <vt:lpstr>1_Blueprint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Nevada, Reno</dc:title>
  <dc:creator>Elizabeth V Nubel</dc:creator>
  <cp:lastModifiedBy>Elizabeth V Nubel</cp:lastModifiedBy>
  <cp:revision>33</cp:revision>
  <dcterms:modified xsi:type="dcterms:W3CDTF">2021-09-28T23:33:53Z</dcterms:modified>
</cp:coreProperties>
</file>